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1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Arial" panose="020B0604020202020204" pitchFamily="34" charset="0"/>
      <p:regular r:id="rId23"/>
      <p:bold r:id="rId24"/>
    </p:embeddedFont>
    <p:embeddedFont>
      <p:font typeface="Arial Narrow" panose="020B0606020202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3478" y="501486"/>
            <a:ext cx="7597043" cy="239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 u="heavy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939" y="3142075"/>
            <a:ext cx="8634120" cy="1243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E36C0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9144000" y="0"/>
                </a:moveTo>
                <a:lnTo>
                  <a:pt x="0" y="0"/>
                </a:lnTo>
                <a:lnTo>
                  <a:pt x="0" y="637794"/>
                </a:lnTo>
                <a:lnTo>
                  <a:pt x="9144000" y="637794"/>
                </a:lnTo>
                <a:lnTo>
                  <a:pt x="9144000" y="0"/>
                </a:lnTo>
                <a:close/>
              </a:path>
            </a:pathLst>
          </a:custGeom>
          <a:solidFill>
            <a:srgbClr val="244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0" y="0"/>
                </a:moveTo>
                <a:lnTo>
                  <a:pt x="9144000" y="0"/>
                </a:lnTo>
                <a:lnTo>
                  <a:pt x="9144000" y="637793"/>
                </a:lnTo>
                <a:lnTo>
                  <a:pt x="0" y="63779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4830" y="97133"/>
            <a:ext cx="3974338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175" y="814054"/>
            <a:ext cx="8615649" cy="3332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254939" y="1962149"/>
            <a:ext cx="8634120" cy="1795479"/>
          </a:xfrm>
        </p:spPr>
        <p:txBody>
          <a:bodyPr/>
          <a:lstStyle/>
          <a:p>
            <a:r>
              <a:rPr lang="en-IN" spc="-5" dirty="0">
                <a:solidFill>
                  <a:schemeClr val="accent1"/>
                </a:solidFill>
              </a:rPr>
              <a:t>RAFT</a:t>
            </a:r>
            <a:r>
              <a:rPr lang="en-IN" spc="-55" dirty="0">
                <a:solidFill>
                  <a:schemeClr val="accent1"/>
                </a:solidFill>
              </a:rPr>
              <a:t> </a:t>
            </a:r>
            <a:r>
              <a:rPr lang="en-IN" spc="-5" dirty="0">
                <a:solidFill>
                  <a:schemeClr val="accent1"/>
                </a:solidFill>
              </a:rPr>
              <a:t>Consensus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894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650" y="1363179"/>
            <a:ext cx="31134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Two nodes send  Request vote message  with term 21 at the same  time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875" y="51408"/>
            <a:ext cx="7840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Multiple Leader Candidates: Simultaneous Request</a:t>
            </a:r>
            <a:r>
              <a:rPr spc="-6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Vote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726" y="774650"/>
            <a:ext cx="5167515" cy="35632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1524" y="1789629"/>
            <a:ext cx="22917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One of them gets  majority</a:t>
            </a:r>
            <a:r>
              <a:rPr sz="240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voting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875" y="51408"/>
            <a:ext cx="7840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Multiple Leader Candidates: Simultaneous Request</a:t>
            </a:r>
            <a:r>
              <a:rPr spc="-6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Vote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87" y="801814"/>
            <a:ext cx="5205120" cy="35891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1524" y="1789629"/>
            <a:ext cx="3027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Winner sends heartbeat  message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875" y="51408"/>
            <a:ext cx="7840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Multiple Leader Candidates: Simultaneous Request</a:t>
            </a:r>
            <a:r>
              <a:rPr spc="-6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Vote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62" y="801789"/>
            <a:ext cx="5177993" cy="35704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1524" y="1789629"/>
            <a:ext cx="3155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Other leader candidate  switches to follower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state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875" y="51408"/>
            <a:ext cx="7840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Multiple Leader Candidates: Simultaneous Request</a:t>
            </a:r>
            <a:r>
              <a:rPr spc="-6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Vote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62" y="801789"/>
            <a:ext cx="5177993" cy="35704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1524" y="1789629"/>
            <a:ext cx="30721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Leader adds entry to </a:t>
            </a:r>
            <a:r>
              <a:rPr sz="2400" spc="-10" dirty="0">
                <a:latin typeface="Arial Narrow"/>
                <a:cs typeface="Arial Narrow"/>
              </a:rPr>
              <a:t>log  </a:t>
            </a:r>
            <a:r>
              <a:rPr sz="2400" spc="-5" dirty="0">
                <a:latin typeface="Arial Narrow"/>
                <a:cs typeface="Arial Narrow"/>
              </a:rPr>
              <a:t>with term 10 and </a:t>
            </a:r>
            <a:r>
              <a:rPr sz="2400" spc="-10" dirty="0">
                <a:latin typeface="Arial Narrow"/>
                <a:cs typeface="Arial Narrow"/>
              </a:rPr>
              <a:t>index  101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114" y="51408"/>
            <a:ext cx="2988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/>
                </a:solidFill>
              </a:rPr>
              <a:t>Commiting Entry</a:t>
            </a:r>
            <a:r>
              <a:rPr spc="-7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Log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181" y="734328"/>
            <a:ext cx="4576241" cy="36508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1524" y="1789629"/>
            <a:ext cx="30962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Leader sends  </a:t>
            </a:r>
            <a:r>
              <a:rPr sz="2400" i="1" spc="-5" dirty="0">
                <a:latin typeface="Arial Narrow"/>
                <a:cs typeface="Arial Narrow"/>
              </a:rPr>
              <a:t>AppendEntries </a:t>
            </a:r>
            <a:r>
              <a:rPr sz="2400" spc="-5" dirty="0">
                <a:latin typeface="Arial Narrow"/>
                <a:cs typeface="Arial Narrow"/>
              </a:rPr>
              <a:t>message  to followers with </a:t>
            </a:r>
            <a:r>
              <a:rPr sz="2400" spc="-10" dirty="0">
                <a:latin typeface="Arial Narrow"/>
                <a:cs typeface="Arial Narrow"/>
              </a:rPr>
              <a:t>index  101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114" y="51408"/>
            <a:ext cx="2988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/>
                </a:solidFill>
              </a:rPr>
              <a:t>Commiting Entry</a:t>
            </a:r>
            <a:r>
              <a:rPr spc="-7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Log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945" y="786247"/>
            <a:ext cx="4546339" cy="36269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1524" y="1789629"/>
            <a:ext cx="29133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Majority voting decides  to accept or reject the  entry </a:t>
            </a:r>
            <a:r>
              <a:rPr sz="2400" spc="-10" dirty="0">
                <a:latin typeface="Arial Narrow"/>
                <a:cs typeface="Arial Narrow"/>
              </a:rPr>
              <a:t>log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114" y="51408"/>
            <a:ext cx="2988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/>
                </a:solidFill>
              </a:rPr>
              <a:t>Commiting Entry</a:t>
            </a:r>
            <a:r>
              <a:rPr spc="-7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Log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204" y="769251"/>
            <a:ext cx="4573494" cy="36486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7474" y="1520430"/>
            <a:ext cx="287464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1178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Successfully accept  entry </a:t>
            </a:r>
            <a:r>
              <a:rPr sz="2400" spc="-10" dirty="0">
                <a:latin typeface="Arial Narrow"/>
                <a:cs typeface="Arial Narrow"/>
              </a:rPr>
              <a:t>log</a:t>
            </a:r>
            <a:endParaRPr sz="2400">
              <a:latin typeface="Arial Narrow"/>
              <a:cs typeface="Arial Narrow"/>
            </a:endParaRPr>
          </a:p>
          <a:p>
            <a:pPr marL="756285" marR="5080" indent="-28702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– </a:t>
            </a:r>
            <a:r>
              <a:rPr sz="2400" spc="-5" dirty="0">
                <a:latin typeface="Arial Narrow"/>
                <a:cs typeface="Arial Narrow"/>
              </a:rPr>
              <a:t>All leader </a:t>
            </a:r>
            <a:r>
              <a:rPr sz="2400" spc="-10" dirty="0">
                <a:latin typeface="Arial Narrow"/>
                <a:cs typeface="Arial Narrow"/>
              </a:rPr>
              <a:t>and  </a:t>
            </a:r>
            <a:r>
              <a:rPr sz="2400" spc="-5" dirty="0">
                <a:latin typeface="Arial Narrow"/>
                <a:cs typeface="Arial Narrow"/>
              </a:rPr>
              <a:t>followers update  committed index to  </a:t>
            </a:r>
            <a:r>
              <a:rPr sz="2400" spc="-10" dirty="0">
                <a:latin typeface="Arial Narrow"/>
                <a:cs typeface="Arial Narrow"/>
              </a:rPr>
              <a:t>101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114" y="51408"/>
            <a:ext cx="2988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/>
                </a:solidFill>
              </a:rPr>
              <a:t>Commiting Entry</a:t>
            </a:r>
            <a:r>
              <a:rPr spc="-7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Log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170" y="725589"/>
            <a:ext cx="4423772" cy="36679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263728" y="971550"/>
            <a:ext cx="8615649" cy="168251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36245" indent="-3810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436245" algn="l"/>
                <a:tab pos="436880" algn="l"/>
              </a:tabLst>
            </a:pPr>
            <a:r>
              <a:rPr b="1" spc="-5" dirty="0" smtClean="0">
                <a:latin typeface="Arial Narrow"/>
                <a:cs typeface="Arial Narrow"/>
              </a:rPr>
              <a:t>Basic </a:t>
            </a:r>
            <a:r>
              <a:rPr b="1" spc="-5" dirty="0">
                <a:latin typeface="Arial Narrow"/>
                <a:cs typeface="Arial Narrow"/>
              </a:rPr>
              <a:t>idea</a:t>
            </a:r>
            <a:r>
              <a:rPr b="1" spc="35" dirty="0">
                <a:latin typeface="Arial Narrow"/>
                <a:cs typeface="Arial Narrow"/>
              </a:rPr>
              <a:t> </a:t>
            </a:r>
            <a:r>
              <a:rPr dirty="0"/>
              <a:t>-</a:t>
            </a:r>
          </a:p>
          <a:p>
            <a:pPr marL="893444" lvl="1" indent="-381000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893444" algn="l"/>
                <a:tab pos="894080" algn="l"/>
              </a:tabLst>
            </a:pPr>
            <a:r>
              <a:rPr sz="2400" spc="-5" dirty="0">
                <a:latin typeface="Arial Narrow"/>
                <a:cs typeface="Arial Narrow"/>
              </a:rPr>
              <a:t>The nodes collectively selects a </a:t>
            </a:r>
            <a:r>
              <a:rPr sz="2400" i="1" spc="-5" dirty="0">
                <a:latin typeface="Arial Narrow"/>
                <a:cs typeface="Arial Narrow"/>
              </a:rPr>
              <a:t>leader</a:t>
            </a:r>
            <a:r>
              <a:rPr sz="2400" spc="-5" dirty="0">
                <a:latin typeface="Arial Narrow"/>
                <a:cs typeface="Arial Narrow"/>
              </a:rPr>
              <a:t>; others become</a:t>
            </a:r>
            <a:r>
              <a:rPr sz="2400" spc="250" dirty="0">
                <a:latin typeface="Arial Narrow"/>
                <a:cs typeface="Arial Narrow"/>
              </a:rPr>
              <a:t> </a:t>
            </a:r>
            <a:r>
              <a:rPr sz="2400" i="1" spc="-5" dirty="0">
                <a:latin typeface="Arial Narrow"/>
                <a:cs typeface="Arial Narrow"/>
              </a:rPr>
              <a:t>followers</a:t>
            </a:r>
            <a:endParaRPr sz="2400" dirty="0">
              <a:latin typeface="Arial Narrow"/>
              <a:cs typeface="Arial Narrow"/>
            </a:endParaRPr>
          </a:p>
          <a:p>
            <a:pPr marL="893444" marR="5080" lvl="1" indent="-38100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893444" algn="l"/>
                <a:tab pos="894080" algn="l"/>
              </a:tabLst>
            </a:pPr>
            <a:r>
              <a:rPr sz="2400" spc="-5" dirty="0">
                <a:latin typeface="Arial Narrow"/>
                <a:cs typeface="Arial Narrow"/>
              </a:rPr>
              <a:t>The leader is responsible for state transition log replication across the  followers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3781" y="97133"/>
            <a:ext cx="2455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RAFT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Consensus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4174" y="1321529"/>
            <a:ext cx="3622040" cy="148717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4965" marR="670560" indent="-342900">
              <a:lnSpc>
                <a:spcPts val="2870"/>
              </a:lnSpc>
              <a:spcBef>
                <a:spcPts val="20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 Narrow"/>
                <a:cs typeface="Arial Narrow"/>
              </a:rPr>
              <a:t>term: </a:t>
            </a:r>
            <a:r>
              <a:rPr sz="2400" spc="-5" dirty="0">
                <a:latin typeface="Arial Narrow"/>
                <a:cs typeface="Arial Narrow"/>
              </a:rPr>
              <a:t>last calculated #  known to candidate </a:t>
            </a:r>
            <a:r>
              <a:rPr sz="2400" dirty="0">
                <a:latin typeface="Arial Narrow"/>
                <a:cs typeface="Arial Narrow"/>
              </a:rPr>
              <a:t>+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1</a:t>
            </a:r>
            <a:endParaRPr sz="2400">
              <a:latin typeface="Arial Narrow"/>
              <a:cs typeface="Arial Narrow"/>
            </a:endParaRPr>
          </a:p>
          <a:p>
            <a:pPr marL="354965" marR="5080" indent="-342900">
              <a:lnSpc>
                <a:spcPts val="2870"/>
              </a:lnSpc>
              <a:spcBef>
                <a:spcPts val="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 Narrow"/>
                <a:cs typeface="Arial Narrow"/>
              </a:rPr>
              <a:t>index: </a:t>
            </a:r>
            <a:r>
              <a:rPr sz="2400" spc="-5" dirty="0">
                <a:latin typeface="Arial Narrow"/>
                <a:cs typeface="Arial Narrow"/>
              </a:rPr>
              <a:t>committed transaction  available to the</a:t>
            </a:r>
            <a:r>
              <a:rPr sz="2400" spc="6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candidate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9051" y="51408"/>
            <a:ext cx="5024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Electing </a:t>
            </a:r>
            <a:r>
              <a:rPr spc="-5" dirty="0">
                <a:solidFill>
                  <a:schemeClr val="accent1"/>
                </a:solidFill>
              </a:rPr>
              <a:t>the Leader: Voting</a:t>
            </a:r>
            <a:r>
              <a:rPr spc="-3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Request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539" y="801789"/>
            <a:ext cx="4504497" cy="30204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4174" y="1320005"/>
            <a:ext cx="359791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Each node compares  received term and index with  corresponding current known  values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1218" y="51408"/>
            <a:ext cx="7419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Electing </a:t>
            </a:r>
            <a:r>
              <a:rPr spc="-5" dirty="0">
                <a:solidFill>
                  <a:schemeClr val="accent1"/>
                </a:solidFill>
              </a:rPr>
              <a:t>the </a:t>
            </a:r>
            <a:r>
              <a:rPr spc="-10" dirty="0">
                <a:solidFill>
                  <a:schemeClr val="accent1"/>
                </a:solidFill>
              </a:rPr>
              <a:t>leader: </a:t>
            </a:r>
            <a:r>
              <a:rPr spc="-5" dirty="0">
                <a:solidFill>
                  <a:schemeClr val="accent1"/>
                </a:solidFill>
              </a:rPr>
              <a:t>Follower Node’s Decision</a:t>
            </a:r>
            <a:r>
              <a:rPr spc="55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Making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62" y="801789"/>
            <a:ext cx="4660642" cy="31773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4174" y="1940453"/>
            <a:ext cx="3026410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7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Use of </a:t>
            </a:r>
            <a:r>
              <a:rPr sz="2400" b="1" spc="-5" dirty="0">
                <a:latin typeface="Arial Narrow"/>
                <a:cs typeface="Arial Narrow"/>
              </a:rPr>
              <a:t>Majority voting</a:t>
            </a:r>
            <a:endParaRPr sz="2400">
              <a:latin typeface="Arial Narrow"/>
              <a:cs typeface="Arial Narrow"/>
            </a:endParaRPr>
          </a:p>
          <a:p>
            <a:pPr marL="756285" lvl="1" indent="-287020">
              <a:lnSpc>
                <a:spcPts val="2875"/>
              </a:lnSpc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leader</a:t>
            </a:r>
            <a:r>
              <a:rPr sz="2400" spc="-5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selection</a:t>
            </a:r>
            <a:endParaRPr sz="240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commit the log entry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3058" y="51408"/>
            <a:ext cx="4895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Electing </a:t>
            </a:r>
            <a:r>
              <a:rPr spc="-5" dirty="0">
                <a:solidFill>
                  <a:schemeClr val="accent1"/>
                </a:solidFill>
              </a:rPr>
              <a:t>the </a:t>
            </a:r>
            <a:r>
              <a:rPr spc="-10" dirty="0">
                <a:solidFill>
                  <a:schemeClr val="accent1"/>
                </a:solidFill>
              </a:rPr>
              <a:t>leader: </a:t>
            </a:r>
            <a:r>
              <a:rPr spc="-5" dirty="0">
                <a:solidFill>
                  <a:schemeClr val="accent1"/>
                </a:solidFill>
              </a:rPr>
              <a:t>Majority</a:t>
            </a:r>
            <a:r>
              <a:rPr spc="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Voting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49" y="801777"/>
            <a:ext cx="4660646" cy="31148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2024" y="1545379"/>
            <a:ext cx="351409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 Narrow"/>
                <a:cs typeface="Arial Narrow"/>
              </a:rPr>
              <a:t>A </a:t>
            </a:r>
            <a:r>
              <a:rPr sz="2400" spc="-5" dirty="0">
                <a:latin typeface="Arial Narrow"/>
                <a:cs typeface="Arial Narrow"/>
              </a:rPr>
              <a:t>leader with three</a:t>
            </a:r>
            <a:r>
              <a:rPr sz="2400" spc="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followers</a:t>
            </a:r>
            <a:endParaRPr sz="240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 Narrow"/>
                <a:cs typeface="Arial Narrow"/>
              </a:rPr>
              <a:t>term:</a:t>
            </a:r>
            <a:r>
              <a:rPr sz="2400" b="1" spc="-2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10</a:t>
            </a:r>
            <a:endParaRPr sz="240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 Narrow"/>
                <a:cs typeface="Arial Narrow"/>
              </a:rPr>
              <a:t>commit index: </a:t>
            </a:r>
            <a:r>
              <a:rPr sz="2400" spc="-10" dirty="0">
                <a:latin typeface="Arial Narrow"/>
                <a:cs typeface="Arial Narrow"/>
              </a:rPr>
              <a:t>100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666" y="51408"/>
            <a:ext cx="71094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Multiple Leader Candidates: Current Leader</a:t>
            </a:r>
            <a:r>
              <a:rPr spc="-40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Failure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748" y="700399"/>
            <a:ext cx="4419473" cy="36128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2024" y="1979628"/>
            <a:ext cx="2861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The leader node</a:t>
            </a:r>
            <a:r>
              <a:rPr sz="2400" spc="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failed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666" y="51408"/>
            <a:ext cx="71094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Multiple Leader Candidates: Current Leader</a:t>
            </a:r>
            <a:r>
              <a:rPr spc="-40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Failure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04" y="707824"/>
            <a:ext cx="4543243" cy="36860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5599" y="2033929"/>
            <a:ext cx="36036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New leader elected with term  </a:t>
            </a:r>
            <a:r>
              <a:rPr sz="2400" spc="-10" dirty="0">
                <a:latin typeface="Arial Narrow"/>
                <a:cs typeface="Arial Narrow"/>
              </a:rPr>
              <a:t>11</a:t>
            </a:r>
            <a:endParaRPr sz="240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Old leader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recovered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666" y="51408"/>
            <a:ext cx="71094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Multiple Leader Candidates: Current Leader</a:t>
            </a:r>
            <a:r>
              <a:rPr spc="-40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Failure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42" y="720572"/>
            <a:ext cx="4638237" cy="36595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2024" y="1363179"/>
            <a:ext cx="352869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Old leader receive heartbeat  message from new </a:t>
            </a:r>
            <a:r>
              <a:rPr sz="2400" spc="-10" dirty="0">
                <a:latin typeface="Arial Narrow"/>
                <a:cs typeface="Arial Narrow"/>
              </a:rPr>
              <a:t>leader  </a:t>
            </a:r>
            <a:r>
              <a:rPr sz="2400" spc="-5" dirty="0">
                <a:latin typeface="Arial Narrow"/>
                <a:cs typeface="Arial Narrow"/>
              </a:rPr>
              <a:t>with greater</a:t>
            </a:r>
            <a:r>
              <a:rPr sz="2400" spc="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term</a:t>
            </a:r>
            <a:endParaRPr sz="2400">
              <a:latin typeface="Arial Narrow"/>
              <a:cs typeface="Arial Narrow"/>
            </a:endParaRPr>
          </a:p>
          <a:p>
            <a:pPr marL="355600" marR="10223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Old leader drops to follower  state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666" y="51408"/>
            <a:ext cx="71094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Multiple Leader Candidates: Current Leader</a:t>
            </a:r>
            <a:r>
              <a:rPr spc="-40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Failure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75" y="709893"/>
            <a:ext cx="4665395" cy="36809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273</Words>
  <Application>Microsoft Office PowerPoint</Application>
  <PresentationFormat>On-screen Show (16:9)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Arial</vt:lpstr>
      <vt:lpstr>Arial Narrow</vt:lpstr>
      <vt:lpstr>Office Theme</vt:lpstr>
      <vt:lpstr>PowerPoint Presentation</vt:lpstr>
      <vt:lpstr>RAFT Consensus</vt:lpstr>
      <vt:lpstr>Electing the Leader: Voting Request</vt:lpstr>
      <vt:lpstr>Electing the leader: Follower Node’s Decision Making</vt:lpstr>
      <vt:lpstr>Electing the leader: Majority Voting</vt:lpstr>
      <vt:lpstr>Multiple Leader Candidates: Current Leader Failure</vt:lpstr>
      <vt:lpstr>Multiple Leader Candidates: Current Leader Failure</vt:lpstr>
      <vt:lpstr>Multiple Leader Candidates: Current Leader Failure</vt:lpstr>
      <vt:lpstr>Multiple Leader Candidates: Current Leader Failure</vt:lpstr>
      <vt:lpstr>Multiple Leader Candidates: Simultaneous Request Vote</vt:lpstr>
      <vt:lpstr>Multiple Leader Candidates: Simultaneous Request Vote</vt:lpstr>
      <vt:lpstr>Multiple Leader Candidates: Simultaneous Request Vote</vt:lpstr>
      <vt:lpstr>Multiple Leader Candidates: Simultaneous Request Vote</vt:lpstr>
      <vt:lpstr>Commiting Entry Log</vt:lpstr>
      <vt:lpstr>Commiting Entry Log</vt:lpstr>
      <vt:lpstr>Commiting Entry Log</vt:lpstr>
      <vt:lpstr>Commiting Entry Log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Anjaneyulu</cp:lastModifiedBy>
  <cp:revision>8</cp:revision>
  <dcterms:created xsi:type="dcterms:W3CDTF">2020-09-27T23:35:46Z</dcterms:created>
  <dcterms:modified xsi:type="dcterms:W3CDTF">2020-11-10T05:18:10Z</dcterms:modified>
</cp:coreProperties>
</file>